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90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13" r:id="rId10"/>
    <p:sldId id="314" r:id="rId11"/>
    <p:sldId id="315" r:id="rId12"/>
    <p:sldId id="316" r:id="rId13"/>
    <p:sldId id="317" r:id="rId14"/>
    <p:sldId id="318" r:id="rId15"/>
    <p:sldId id="322" r:id="rId16"/>
    <p:sldId id="323" r:id="rId17"/>
    <p:sldId id="324" r:id="rId18"/>
    <p:sldId id="332" r:id="rId19"/>
    <p:sldId id="340" r:id="rId20"/>
    <p:sldId id="339" r:id="rId21"/>
    <p:sldId id="341" r:id="rId22"/>
    <p:sldId id="343" r:id="rId23"/>
    <p:sldId id="345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0000FF"/>
    <a:srgbClr val="9900CC"/>
    <a:srgbClr val="FF0066"/>
    <a:srgbClr val="CC0000"/>
    <a:srgbClr val="CC6600"/>
    <a:srgbClr val="990099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9" autoAdjust="0"/>
    <p:restoredTop sz="94697" autoAdjust="0"/>
  </p:normalViewPr>
  <p:slideViewPr>
    <p:cSldViewPr>
      <p:cViewPr varScale="1">
        <p:scale>
          <a:sx n="83" d="100"/>
          <a:sy n="83" d="100"/>
        </p:scale>
        <p:origin x="13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2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1DEEBCE-2D8F-4E8B-91D0-CE74361F36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5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AB28AC3-28B3-4A0D-A3D1-FA2FD63F9275}" type="slidenum">
              <a:rPr lang="en-GB" altLang="en-US" sz="1200" smtClean="0">
                <a:latin typeface="Times New Roman" pitchFamily="18" charset="0"/>
              </a:rPr>
              <a:pPr/>
              <a:t>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98055B8-1D31-4916-B626-15A703B75BAE}" type="slidenum">
              <a:rPr lang="en-GB" altLang="en-US" sz="1200" smtClean="0">
                <a:latin typeface="Times New Roman" pitchFamily="18" charset="0"/>
              </a:rPr>
              <a:pPr/>
              <a:t>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CD0FF7E-60E2-4AFC-B474-3ACBB648310F}" type="slidenum">
              <a:rPr lang="en-GB" altLang="en-US" sz="1200" smtClean="0">
                <a:latin typeface="Times New Roman" pitchFamily="18" charset="0"/>
              </a:rPr>
              <a:pPr/>
              <a:t>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2925B3E-5E2D-48F8-9A90-B2FEFCB5C3FC}" type="slidenum">
              <a:rPr lang="en-GB" altLang="en-US" sz="1200" smtClean="0">
                <a:latin typeface="Times New Roman" pitchFamily="18" charset="0"/>
              </a:rPr>
              <a:pPr/>
              <a:t>12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0204ED4-CB1C-4E6F-BCD6-77CA7A64FA20}" type="slidenum">
              <a:rPr lang="en-GB" altLang="en-US" sz="1200" smtClean="0">
                <a:latin typeface="Times New Roman" pitchFamily="18" charset="0"/>
              </a:rPr>
              <a:pPr/>
              <a:t>13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AE2DDAE-67C0-4360-BD41-0BE08E5C0917}" type="slidenum">
              <a:rPr lang="en-GB" altLang="en-US" sz="1200" smtClean="0">
                <a:latin typeface="Times New Roman" pitchFamily="18" charset="0"/>
              </a:rPr>
              <a:pPr/>
              <a:t>14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BC3D335-103D-403A-B20F-AC1CB04F288C}" type="slidenum">
              <a:rPr lang="en-GB" altLang="en-US" sz="1200" smtClean="0">
                <a:latin typeface="Times New Roman" pitchFamily="18" charset="0"/>
              </a:rPr>
              <a:pPr/>
              <a:t>15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D2BDF61-7DB2-4C47-8D22-1ECBDB97D5FA}" type="slidenum">
              <a:rPr lang="en-GB" altLang="en-US" sz="1200" smtClean="0">
                <a:latin typeface="Times New Roman" pitchFamily="18" charset="0"/>
              </a:rPr>
              <a:pPr/>
              <a:t>16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F6D05E2-5594-49DC-82B4-238008FAB4FB}" type="slidenum">
              <a:rPr lang="en-GB" altLang="en-US" sz="1200" smtClean="0">
                <a:latin typeface="Times New Roman" pitchFamily="18" charset="0"/>
              </a:rPr>
              <a:pPr/>
              <a:t>17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09AB344-D02C-4CD3-B255-F5AABC4D383E}" type="slidenum">
              <a:rPr lang="en-GB" altLang="en-US" sz="1200" smtClean="0">
                <a:latin typeface="Times New Roman" pitchFamily="18" charset="0"/>
              </a:rPr>
              <a:pPr/>
              <a:t>18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F4BCDDE-71A2-48DE-BBF0-3B05FD2ED412}" type="slidenum">
              <a:rPr lang="en-GB" altLang="en-US" sz="1200" smtClean="0">
                <a:latin typeface="Times New Roman" pitchFamily="18" charset="0"/>
              </a:rPr>
              <a:pPr/>
              <a:t>19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84FEF71-7D63-4074-A167-571456F1CF8C}" type="slidenum">
              <a:rPr lang="en-GB" altLang="en-US" sz="1200" smtClean="0">
                <a:latin typeface="Times New Roman" pitchFamily="18" charset="0"/>
              </a:rPr>
              <a:pPr/>
              <a:t>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A36F51A-463C-4CF0-9C1B-F2ED93990EA3}" type="slidenum">
              <a:rPr lang="en-GB" altLang="en-US" sz="1200" smtClean="0">
                <a:latin typeface="Times New Roman" pitchFamily="18" charset="0"/>
              </a:rPr>
              <a:pPr/>
              <a:t>20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78227B7-14E8-420D-8480-A5B1152DF518}" type="slidenum">
              <a:rPr lang="en-GB" altLang="en-US" sz="1200" smtClean="0">
                <a:latin typeface="Times New Roman" pitchFamily="18" charset="0"/>
              </a:rPr>
              <a:pPr/>
              <a:t>21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9260D27-6383-4BF9-88BB-4879B795FA65}" type="slidenum">
              <a:rPr lang="en-GB" altLang="en-US" sz="1200" smtClean="0">
                <a:latin typeface="Times New Roman" pitchFamily="18" charset="0"/>
              </a:rPr>
              <a:pPr/>
              <a:t>22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4B78297-1E31-4F6D-87B9-198061B4A69A}" type="slidenum">
              <a:rPr lang="en-GB" altLang="en-US" sz="1200" smtClean="0">
                <a:latin typeface="Times New Roman" pitchFamily="18" charset="0"/>
              </a:rPr>
              <a:pPr/>
              <a:t>23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9599F19-A288-4091-9ED7-564C3C0B3763}" type="slidenum">
              <a:rPr lang="en-GB" altLang="en-US" sz="1200" smtClean="0">
                <a:latin typeface="Times New Roman" pitchFamily="18" charset="0"/>
              </a:rPr>
              <a:pPr/>
              <a:t>24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A6AAA59-B2DD-4243-89DD-7BE661178B76}" type="slidenum">
              <a:rPr lang="en-GB" altLang="en-US" sz="1200" smtClean="0">
                <a:latin typeface="Times New Roman" pitchFamily="18" charset="0"/>
              </a:rPr>
              <a:pPr/>
              <a:t>25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D5F3FDC-74BE-4095-932A-514E7812F1DC}" type="slidenum">
              <a:rPr lang="en-GB" altLang="en-US" sz="1200" smtClean="0">
                <a:latin typeface="Times New Roman" pitchFamily="18" charset="0"/>
              </a:rPr>
              <a:pPr/>
              <a:t>26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20E23F5-EB7D-460A-BBED-63B4317D6565}" type="slidenum">
              <a:rPr lang="en-GB" altLang="en-US" sz="1200" smtClean="0">
                <a:latin typeface="Times New Roman" pitchFamily="18" charset="0"/>
              </a:rPr>
              <a:pPr/>
              <a:t>27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189321B-2543-431D-ADDE-7B4B7E771478}" type="slidenum">
              <a:rPr lang="en-GB" altLang="en-US" sz="1200" smtClean="0">
                <a:latin typeface="Times New Roman" pitchFamily="18" charset="0"/>
              </a:rPr>
              <a:pPr/>
              <a:t>28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4D635AE-DEA4-48C5-B461-C3A35C58BE7A}" type="slidenum">
              <a:rPr lang="en-GB" altLang="en-US" sz="1200" smtClean="0">
                <a:latin typeface="Times New Roman" pitchFamily="18" charset="0"/>
              </a:rPr>
              <a:pPr/>
              <a:t>29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BEDCAB1-60C4-451A-BDA3-5DA5AA13B2BD}" type="slidenum">
              <a:rPr lang="en-GB" altLang="en-US" sz="1200" smtClean="0">
                <a:latin typeface="Times New Roman" pitchFamily="18" charset="0"/>
              </a:rPr>
              <a:pPr/>
              <a:t>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B0C1FFC-D5A2-41EC-BE16-4AC93E917EFA}" type="slidenum">
              <a:rPr lang="en-GB" altLang="en-US" sz="1200" smtClean="0">
                <a:latin typeface="Times New Roman" pitchFamily="18" charset="0"/>
              </a:rPr>
              <a:pPr/>
              <a:t>30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0E45AD2-B998-444C-8EC2-6CBBD938D8ED}" type="slidenum">
              <a:rPr lang="en-GB" altLang="en-US" sz="1200" smtClean="0">
                <a:latin typeface="Times New Roman" pitchFamily="18" charset="0"/>
              </a:rPr>
              <a:pPr/>
              <a:t>31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650CD95-C250-42AF-A2E4-38D4642A004B}" type="slidenum">
              <a:rPr lang="en-GB" altLang="en-US" sz="1200" smtClean="0">
                <a:latin typeface="Times New Roman" pitchFamily="18" charset="0"/>
              </a:rPr>
              <a:pPr/>
              <a:t>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EBAD9D0-26B5-4731-8501-87FB98CA38F2}" type="slidenum">
              <a:rPr lang="en-GB" altLang="en-US" sz="1200" smtClean="0">
                <a:latin typeface="Times New Roman" pitchFamily="18" charset="0"/>
              </a:rPr>
              <a:pPr/>
              <a:t>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4B63CA8-FA91-4934-B468-60F7A6DA673C}" type="slidenum">
              <a:rPr lang="en-GB" altLang="en-US" sz="1200" smtClean="0">
                <a:latin typeface="Times New Roman" pitchFamily="18" charset="0"/>
              </a:rPr>
              <a:pPr/>
              <a:t>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C13356C-49BC-4C08-88B2-062DD2732F73}" type="slidenum">
              <a:rPr lang="en-GB" altLang="en-US" sz="1200" smtClean="0">
                <a:latin typeface="Times New Roman" pitchFamily="18" charset="0"/>
              </a:rPr>
              <a:pPr/>
              <a:t>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3199ADF-1EC4-4061-B53B-8B7BB5C10021}" type="slidenum">
              <a:rPr lang="en-GB" altLang="en-US" sz="1200" smtClean="0">
                <a:latin typeface="Times New Roman" pitchFamily="18" charset="0"/>
              </a:rPr>
              <a:pPr/>
              <a:t>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7B15B9-2A83-4904-9609-EC85F576C95D}" type="slidenum">
              <a:rPr lang="en-GB" altLang="en-US" sz="1200" smtClean="0">
                <a:latin typeface="Times New Roman" pitchFamily="18" charset="0"/>
              </a:rPr>
              <a:pPr/>
              <a:t>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62CD-6821-41E8-964A-2B00DB0D3A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94111"/>
      </p:ext>
    </p:extLst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93EF-41AF-4799-8A77-AB5720F9B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4699"/>
      </p:ext>
    </p:extLst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586B-F343-4D04-90EF-FB4CD92A2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8669"/>
      </p:ext>
    </p:extLst>
  </p:cSld>
  <p:clrMapOvr>
    <a:masterClrMapping/>
  </p:clrMapOvr>
  <p:transition spd="slow" advTm="1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79388" y="6372225"/>
            <a:ext cx="10144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r>
              <a:rPr lang="en-GB" sz="1800" b="1" dirty="0" smtClean="0">
                <a:solidFill>
                  <a:srgbClr val="0033CC"/>
                </a:solidFill>
              </a:rPr>
              <a:t>Phase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062C-89CD-4E4E-A00A-A9F5FBD1A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093854"/>
      </p:ext>
    </p:extLst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1240-BF7F-4220-9F46-42D99A256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15394"/>
      </p:ext>
    </p:extLst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191-93D1-4822-9FCE-53F7A910A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33"/>
      </p:ext>
    </p:extLst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B515-0C8D-49AB-A349-64B100F9E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24456"/>
      </p:ext>
    </p:extLst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EBF6-E5E1-4C4F-9762-34446037F4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63571"/>
      </p:ext>
    </p:extLst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A89F-A1DB-4480-A945-106497BB1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47504"/>
      </p:ext>
    </p:extLst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831A-D226-4B78-9D7F-260D69DAB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46110"/>
      </p:ext>
    </p:extLst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C853F-3509-45D6-BCEE-82401EC05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73555"/>
      </p:ext>
    </p:extLst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44C7-8615-4E8C-ACAF-557FD823A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91067"/>
      </p:ext>
    </p:extLst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5A5E9"/>
            </a:gs>
            <a:gs pos="50000">
              <a:srgbClr val="FFFFFF"/>
            </a:gs>
            <a:gs pos="100000">
              <a:srgbClr val="D2D2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26419B8-77A1-44C7-B08F-DBEBA1186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532813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032" name="AutoShape 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993063" y="6237288"/>
            <a:ext cx="431800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033" name="AutoShape 9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451725" y="6237288"/>
            <a:ext cx="433388" cy="43338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 advTm="15000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wmf"/><Relationship Id="rId5" Type="http://schemas.openxmlformats.org/officeDocument/2006/relationships/slide" Target="slide27.xml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24479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7200" dirty="0" smtClean="0">
                <a:latin typeface="Comic Sans MS" panose="030F0702030302020204" pitchFamily="66" charset="0"/>
              </a:rPr>
              <a:t>Adding ‘</a:t>
            </a:r>
            <a:r>
              <a:rPr lang="en-GB" sz="7200" dirty="0" err="1" smtClean="0">
                <a:latin typeface="Comic Sans MS" panose="030F0702030302020204" pitchFamily="66" charset="0"/>
              </a:rPr>
              <a:t>ed</a:t>
            </a:r>
            <a:r>
              <a:rPr lang="en-GB" sz="7200" dirty="0" smtClean="0">
                <a:latin typeface="Comic Sans MS" panose="030F0702030302020204" pitchFamily="66" charset="0"/>
              </a:rPr>
              <a:t>’</a:t>
            </a:r>
          </a:p>
          <a:p>
            <a:pPr algn="ctr">
              <a:buFontTx/>
              <a:buNone/>
              <a:defRPr/>
            </a:pPr>
            <a:r>
              <a:rPr lang="en-GB" sz="4800" dirty="0" smtClean="0">
                <a:solidFill>
                  <a:srgbClr val="9900CC"/>
                </a:solidFill>
                <a:latin typeface="Comic Sans MS" pitchFamily="66" charset="0"/>
              </a:rPr>
              <a:t>past tense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308850" y="6092825"/>
            <a:ext cx="647700" cy="692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2963" y="2924175"/>
            <a:ext cx="2378075" cy="4619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1. Just add ‘</a:t>
            </a:r>
            <a:r>
              <a:rPr lang="en-GB" i="1" dirty="0" err="1">
                <a:solidFill>
                  <a:srgbClr val="0000FF"/>
                </a:solidFill>
                <a:latin typeface="Comic Sans MS" pitchFamily="66" charset="0"/>
              </a:rPr>
              <a:t>ed</a:t>
            </a: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’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7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7875" y="3670300"/>
            <a:ext cx="5048250" cy="4619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2. double last letter, then add ‘</a:t>
            </a:r>
            <a:r>
              <a:rPr lang="en-GB" i="1" dirty="0" err="1">
                <a:solidFill>
                  <a:srgbClr val="0000FF"/>
                </a:solidFill>
                <a:latin typeface="Comic Sans MS" pitchFamily="66" charset="0"/>
              </a:rPr>
              <a:t>ed</a:t>
            </a: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’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7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681288" y="5530850"/>
            <a:ext cx="3781425" cy="830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4. If the word ends in ‘y’,</a:t>
            </a:r>
          </a:p>
          <a:p>
            <a:pPr algn="ctr">
              <a:defRPr/>
            </a:pP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drop the ‘y’ and add ‘</a:t>
            </a:r>
            <a:r>
              <a:rPr lang="en-GB" i="1" dirty="0" err="1">
                <a:solidFill>
                  <a:srgbClr val="0000FF"/>
                </a:solidFill>
                <a:latin typeface="Comic Sans MS" pitchFamily="66" charset="0"/>
              </a:rPr>
              <a:t>ied</a:t>
            </a: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’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179388" y="6053138"/>
            <a:ext cx="889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 sz="1400">
                <a:solidFill>
                  <a:srgbClr val="0033CC"/>
                </a:solidFill>
                <a:latin typeface="Comic Sans MS" pitchFamily="66" charset="0"/>
              </a:rPr>
              <a:t>DB 2012</a:t>
            </a:r>
          </a:p>
        </p:txBody>
      </p:sp>
      <p:pic>
        <p:nvPicPr>
          <p:cNvPr id="3080" name="Picture 5" descr="j02329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97075"/>
            <a:ext cx="1873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j02324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4363"/>
            <a:ext cx="19669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706688" y="4416425"/>
            <a:ext cx="3730625" cy="830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3. If the word ends in e’,</a:t>
            </a:r>
          </a:p>
          <a:p>
            <a:pPr algn="ctr">
              <a:defRPr/>
            </a:pPr>
            <a:r>
              <a:rPr lang="en-GB" i="1" dirty="0">
                <a:solidFill>
                  <a:srgbClr val="0000FF"/>
                </a:solidFill>
                <a:latin typeface="Comic Sans MS" pitchFamily="66" charset="0"/>
              </a:rPr>
              <a:t>just add ‘d’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jog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1128" y="947882"/>
            <a:ext cx="381714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ged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00025"/>
            <a:ext cx="1825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pat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5013" y="908050"/>
            <a:ext cx="31686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</a:rPr>
              <a:t>ted</a:t>
            </a:r>
          </a:p>
        </p:txBody>
      </p:sp>
      <p:pic>
        <p:nvPicPr>
          <p:cNvPr id="27652" name="Picture 2" descr="http://www.earlylearninghq.org.uk/wp-content/uploads/2010/06/patting-the-do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9400"/>
            <a:ext cx="17256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dirty="0" smtClean="0">
                <a:latin typeface="SassoonCRInfant" pitchFamily="2" charset="0"/>
              </a:rPr>
              <a:t>stop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43069" y="908050"/>
            <a:ext cx="388863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</a:rPr>
              <a:t>ped</a:t>
            </a:r>
          </a:p>
        </p:txBody>
      </p:sp>
      <p:pic>
        <p:nvPicPr>
          <p:cNvPr id="28676" name="Picture 2" descr="http://upload.wikimedia.org/wikipedia/commons/thumb/b/bf/UK_Stop_Sign_-_Old.svg/600px-UK_Stop_Sign_-_O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skip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23928" y="908050"/>
            <a:ext cx="3815928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ped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26988"/>
            <a:ext cx="2095500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rip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70188" y="908050"/>
            <a:ext cx="403406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ped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pic>
        <p:nvPicPr>
          <p:cNvPr id="30724" name="Picture 2" descr="http://images.colourbox.com/thumb_COLOURBOX1184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750"/>
            <a:ext cx="24495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7056438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pop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22118" y="908050"/>
            <a:ext cx="388997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ped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60350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7056438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chat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175" y="908050"/>
            <a:ext cx="31686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</a:rPr>
              <a:t>ted</a:t>
            </a:r>
          </a:p>
        </p:txBody>
      </p:sp>
      <p:pic>
        <p:nvPicPr>
          <p:cNvPr id="34820" name="Picture 2" descr="C:\Users\Dave\AppData\Local\Microsoft\Windows\Temporary Internet Files\Content.IE5\U3Y6V555\MC9000234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7813"/>
            <a:ext cx="18034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7056438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plan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174" y="908050"/>
            <a:ext cx="3529161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solidFill>
                  <a:srgbClr val="9900CC"/>
                </a:solidFill>
              </a:rPr>
              <a:t>ned</a:t>
            </a:r>
          </a:p>
        </p:txBody>
      </p:sp>
      <p:pic>
        <p:nvPicPr>
          <p:cNvPr id="35844" name="Picture 2" descr="C:\Users\Dave\AppData\Local\Microsoft\Windows\Temporary Internet Files\Content.IE5\UG3MU0XR\MC9004392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8600"/>
            <a:ext cx="17589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grip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35375" y="908050"/>
            <a:ext cx="374491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  <a:latin typeface="SassoonCRInfant" pitchFamily="2" charset="0"/>
              </a:rPr>
              <a:t>ped</a:t>
            </a:r>
          </a:p>
        </p:txBody>
      </p:sp>
      <p:pic>
        <p:nvPicPr>
          <p:cNvPr id="44036" name="Picture 4" descr="http://l.thumbs.canstockphoto.com/canstock5240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98425"/>
            <a:ext cx="18843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like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6450" y="908050"/>
            <a:ext cx="201771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pic>
        <p:nvPicPr>
          <p:cNvPr id="45060" name="Picture 2" descr="C:\Users\Dave\AppData\Local\Microsoft\Windows\Temporary Internet Files\Content.IE5\UG3MU0XR\MC9001407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98438"/>
            <a:ext cx="14779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0738" y="993017"/>
            <a:ext cx="4467286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000" dirty="0" smtClean="0">
                <a:latin typeface="SassoonPrimaryInfant" pitchFamily="2" charset="0"/>
              </a:rPr>
              <a:t>jump</a:t>
            </a:r>
            <a:endParaRPr lang="en-GB" altLang="en-US" sz="14000" dirty="0" smtClean="0">
              <a:latin typeface="SassoonPrimaryInfant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7538" y="908050"/>
            <a:ext cx="2448718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4000" dirty="0" err="1">
                <a:solidFill>
                  <a:srgbClr val="9900CC"/>
                </a:solidFill>
              </a:rPr>
              <a:t>ed</a:t>
            </a:r>
            <a:endParaRPr lang="en-GB" altLang="en-US" sz="14000" dirty="0">
              <a:solidFill>
                <a:srgbClr val="9900CC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4101" name="Picture 6" descr="j02324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669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hike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51275" y="908050"/>
            <a:ext cx="223361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  <p:pic>
        <p:nvPicPr>
          <p:cNvPr id="46085" name="Picture 3" descr="C:\Users\Dave\AppData\Local\Microsoft\Windows\Temporary Internet Files\Content.IE5\AYYIS0RO\MC900390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2575"/>
            <a:ext cx="23209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bake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44008" y="908050"/>
            <a:ext cx="21605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pic>
        <p:nvPicPr>
          <p:cNvPr id="47108" name="Picture 2" descr="C:\Users\Dave\AppData\Local\Microsoft\Windows\Temporary Internet Files\Content.IE5\KAJHB6X5\MC900292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9075"/>
            <a:ext cx="17081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908050"/>
            <a:ext cx="5256212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wave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16463" y="908050"/>
            <a:ext cx="23764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pic>
        <p:nvPicPr>
          <p:cNvPr id="48132" name="Picture 2" descr="C:\Users\Dave\AppData\Local\Microsoft\Windows\Temporary Internet Files\Content.IE5\UG3MU0XR\MC9002320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7813"/>
            <a:ext cx="17049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cycle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8024" y="979487"/>
            <a:ext cx="19446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pic>
        <p:nvPicPr>
          <p:cNvPr id="49156" name="Picture 2" descr="C:\Users\Dave\AppData\Local\Microsoft\Windows\Temporary Internet Files\Content.IE5\KAJHB6X5\MC9003187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7500"/>
            <a:ext cx="157956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time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55306" y="908050"/>
            <a:ext cx="1944688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  <p:pic>
        <p:nvPicPr>
          <p:cNvPr id="51205" name="Picture 3" descr="C:\Users\Dave\AppData\Local\Microsoft\Windows\Temporary Internet Files\Content.IE5\AYYIS0RO\MC9002509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1293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frame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80063" y="908050"/>
            <a:ext cx="19462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sp>
        <p:nvSpPr>
          <p:cNvPr id="52228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  <p:pic>
        <p:nvPicPr>
          <p:cNvPr id="52229" name="Picture 2" descr="C:\Users\Dave\AppData\Local\Microsoft\Windows\Temporary Internet Files\Content.IE5\KAJHB6X5\MC9003542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88913"/>
            <a:ext cx="2009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line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51920" y="910936"/>
            <a:ext cx="19462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solidFill>
                  <a:srgbClr val="9900CC"/>
                </a:solidFill>
                <a:latin typeface="SassoonCRInfant" pitchFamily="2" charset="0"/>
              </a:rPr>
              <a:t>d</a:t>
            </a:r>
          </a:p>
        </p:txBody>
      </p:sp>
      <p:sp>
        <p:nvSpPr>
          <p:cNvPr id="53252" name="Rectangle 1"/>
          <p:cNvSpPr>
            <a:spLocks noChangeArrowheads="1"/>
          </p:cNvSpPr>
          <p:nvPr/>
        </p:nvSpPr>
        <p:spPr bwMode="auto">
          <a:xfrm>
            <a:off x="107950" y="188913"/>
            <a:ext cx="547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3. If the word ends in ‘e’, just ‘d’.</a:t>
            </a:r>
            <a:endParaRPr lang="en-GB" altLang="en-US">
              <a:solidFill>
                <a:srgbClr val="0000FF"/>
              </a:solidFill>
            </a:endParaRPr>
          </a:p>
        </p:txBody>
      </p:sp>
      <p:pic>
        <p:nvPicPr>
          <p:cNvPr id="53253" name="Picture 3" descr="C:\Users\Dave\AppData\Local\Microsoft\Windows\Temporary Internet Files\Content.IE5\UG3MU0XR\MC9003595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33375"/>
            <a:ext cx="2492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cr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39752" y="892464"/>
            <a:ext cx="3095848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  <a:latin typeface="SassoonCRInfant" pitchFamily="2" charset="0"/>
              </a:rPr>
              <a:t>ied</a:t>
            </a:r>
            <a:endParaRPr lang="en-GB" altLang="en-US" sz="15000" dirty="0">
              <a:solidFill>
                <a:srgbClr val="9900CC"/>
              </a:solidFill>
              <a:latin typeface="SassoonCRInfant" pitchFamily="2" charset="0"/>
            </a:endParaRPr>
          </a:p>
        </p:txBody>
      </p:sp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107950" y="188913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4. If the word ends in a ‘y’,</a:t>
            </a:r>
          </a:p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drop the ‘y’ and add ‘ied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24075" y="908050"/>
            <a:ext cx="11525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latin typeface="SassoonCRInfant" pitchFamily="2" charset="0"/>
              </a:rPr>
              <a:t>y</a:t>
            </a:r>
          </a:p>
        </p:txBody>
      </p:sp>
      <p:pic>
        <p:nvPicPr>
          <p:cNvPr id="5427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89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sp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65104" y="963613"/>
            <a:ext cx="309599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  <a:latin typeface="SassoonCRInfant" pitchFamily="2" charset="0"/>
              </a:rPr>
              <a:t>ied</a:t>
            </a:r>
          </a:p>
        </p:txBody>
      </p:sp>
      <p:sp>
        <p:nvSpPr>
          <p:cNvPr id="55300" name="Rectangle 1"/>
          <p:cNvSpPr>
            <a:spLocks noChangeArrowheads="1"/>
          </p:cNvSpPr>
          <p:nvPr/>
        </p:nvSpPr>
        <p:spPr bwMode="auto">
          <a:xfrm>
            <a:off x="107950" y="188913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4. If the word ends in a ‘y’,</a:t>
            </a:r>
          </a:p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drop the ‘y’ and add ‘ied’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8538" y="908050"/>
            <a:ext cx="115093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>
                <a:latin typeface="SassoonCRInfant" pitchFamily="2" charset="0"/>
              </a:rPr>
              <a:t>y</a:t>
            </a:r>
          </a:p>
        </p:txBody>
      </p:sp>
      <p:pic>
        <p:nvPicPr>
          <p:cNvPr id="553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87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dr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63826" y="908050"/>
            <a:ext cx="313231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  <a:latin typeface="SassoonCRInfant" pitchFamily="2" charset="0"/>
              </a:rPr>
              <a:t>ied</a:t>
            </a:r>
            <a:endParaRPr lang="en-GB" altLang="en-US" sz="15000" dirty="0">
              <a:solidFill>
                <a:srgbClr val="9900CC"/>
              </a:solidFill>
              <a:latin typeface="SassoonCRInfant" pitchFamily="2" charset="0"/>
            </a:endParaRPr>
          </a:p>
        </p:txBody>
      </p:sp>
      <p:sp>
        <p:nvSpPr>
          <p:cNvPr id="56324" name="Rectangle 1"/>
          <p:cNvSpPr>
            <a:spLocks noChangeArrowheads="1"/>
          </p:cNvSpPr>
          <p:nvPr/>
        </p:nvSpPr>
        <p:spPr bwMode="auto">
          <a:xfrm>
            <a:off x="107950" y="188913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4. If the word ends in a ‘y’,</a:t>
            </a:r>
          </a:p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drop the ‘y’ and add ‘ied’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39975" y="908050"/>
            <a:ext cx="11525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latin typeface="SassoonCRInfant" pitchFamily="2" charset="0"/>
              </a:rPr>
              <a:t>y</a:t>
            </a:r>
          </a:p>
        </p:txBody>
      </p:sp>
      <p:pic>
        <p:nvPicPr>
          <p:cNvPr id="56326" name="Picture 2" descr="http://thumbs.gograph.com/gg58335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36550"/>
            <a:ext cx="234156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39608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call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8038" y="908050"/>
            <a:ext cx="2664122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5125" name="Picture 2" descr="C:\Users\Dave\AppData\Local\Microsoft\Windows\Temporary Internet Files\Content.IE5\U3Y6V555\MC9002326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307975"/>
            <a:ext cx="10842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fr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613" y="908050"/>
            <a:ext cx="28797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  <a:latin typeface="SassoonCRInfant" pitchFamily="2" charset="0"/>
              </a:rPr>
              <a:t>ied</a:t>
            </a:r>
            <a:endParaRPr lang="en-GB" altLang="en-US" sz="15000" dirty="0">
              <a:solidFill>
                <a:srgbClr val="9900CC"/>
              </a:solidFill>
              <a:latin typeface="SassoonCRInfant" pitchFamily="2" charset="0"/>
            </a:endParaRPr>
          </a:p>
        </p:txBody>
      </p:sp>
      <p:sp>
        <p:nvSpPr>
          <p:cNvPr id="57348" name="Rectangle 1"/>
          <p:cNvSpPr>
            <a:spLocks noChangeArrowheads="1"/>
          </p:cNvSpPr>
          <p:nvPr/>
        </p:nvSpPr>
        <p:spPr bwMode="auto">
          <a:xfrm>
            <a:off x="107950" y="188913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4. If the word ends in a ‘y’,</a:t>
            </a:r>
          </a:p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drop the ‘y’ and add ‘ied’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79613" y="908050"/>
            <a:ext cx="11525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latin typeface="SassoonCRInfant" pitchFamily="2" charset="0"/>
              </a:rPr>
              <a:t>y</a:t>
            </a:r>
          </a:p>
        </p:txBody>
      </p:sp>
      <p:pic>
        <p:nvPicPr>
          <p:cNvPr id="573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7975"/>
            <a:ext cx="17875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5256213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tr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3926" y="963613"/>
            <a:ext cx="3097212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  <a:latin typeface="SassoonCRInfant" pitchFamily="2" charset="0"/>
              </a:rPr>
              <a:t>ied</a:t>
            </a:r>
            <a:endParaRPr lang="en-GB" altLang="en-US" sz="15000" dirty="0">
              <a:solidFill>
                <a:srgbClr val="9900CC"/>
              </a:solidFill>
              <a:latin typeface="SassoonCRInfant" pitchFamily="2" charset="0"/>
            </a:endParaRPr>
          </a:p>
        </p:txBody>
      </p: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107950" y="188913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4. If the word ends in a ‘y’,</a:t>
            </a:r>
          </a:p>
          <a:p>
            <a:r>
              <a:rPr lang="en-GB" altLang="en-US" i="1">
                <a:solidFill>
                  <a:srgbClr val="0000FF"/>
                </a:solidFill>
                <a:latin typeface="Comic Sans MS" pitchFamily="66" charset="0"/>
              </a:rPr>
              <a:t>drop the ‘y’ and add ‘ied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79613" y="908050"/>
            <a:ext cx="11525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latin typeface="SassoonCRInfant" pitchFamily="2" charset="0"/>
              </a:rPr>
              <a:t>y</a:t>
            </a:r>
          </a:p>
        </p:txBody>
      </p:sp>
      <p:pic>
        <p:nvPicPr>
          <p:cNvPr id="58374" name="Picture 3" descr="C:\Users\Dave\AppData\Local\Microsoft\Windows\Temporary Internet Files\Content.IE5\UG3MU0XR\MC9002328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82588"/>
            <a:ext cx="14557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908050"/>
            <a:ext cx="5040188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dirty="0" smtClean="0">
                <a:latin typeface="SassoonPrimaryInfant" pitchFamily="2" charset="0"/>
              </a:rPr>
              <a:t>laugh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30774" y="908050"/>
            <a:ext cx="2665561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6149" name="Picture 5" descr="j02329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141663"/>
            <a:ext cx="2520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turn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944" y="908050"/>
            <a:ext cx="2591916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7173" name="Picture 8" descr="j0212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5613"/>
            <a:ext cx="15636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want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44008" y="908050"/>
            <a:ext cx="266531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8197" name="Picture 6" descr="j02324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0700"/>
            <a:ext cx="25209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help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1486" y="908050"/>
            <a:ext cx="2591916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>
                <a:solidFill>
                  <a:srgbClr val="9900CC"/>
                </a:solidFill>
              </a:rPr>
              <a:t>ed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9221" name="Picture 8" descr="h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27038"/>
            <a:ext cx="200025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PrimaryInfant" pitchFamily="2" charset="0"/>
              </a:rPr>
              <a:t>sort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23184" y="908050"/>
            <a:ext cx="2880841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19063" y="260350"/>
            <a:ext cx="2071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Just add ‘ed’</a:t>
            </a:r>
          </a:p>
        </p:txBody>
      </p:sp>
      <p:pic>
        <p:nvPicPr>
          <p:cNvPr id="10245" name="Picture 7" descr="j0232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0513"/>
            <a:ext cx="18811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08050"/>
            <a:ext cx="4464050" cy="24495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5000" smtClean="0">
                <a:latin typeface="SassoonCRInfant" pitchFamily="2" charset="0"/>
              </a:rPr>
              <a:t>nod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23928" y="928687"/>
            <a:ext cx="37623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5000" dirty="0" err="1">
                <a:solidFill>
                  <a:srgbClr val="9900CC"/>
                </a:solidFill>
              </a:rPr>
              <a:t>ded</a:t>
            </a:r>
            <a:endParaRPr lang="en-GB" altLang="en-US" sz="15000" dirty="0">
              <a:solidFill>
                <a:srgbClr val="9900CC"/>
              </a:solidFill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95250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239713"/>
            <a:ext cx="504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 algn="ctr"/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2. double last letter, then add ‘ed’</a:t>
            </a:r>
            <a:endParaRPr lang="en-GB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516</Words>
  <Application>Microsoft Office PowerPoint</Application>
  <PresentationFormat>On-screen Show (4:3)</PresentationFormat>
  <Paragraphs>140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Comic Sans MS</vt:lpstr>
      <vt:lpstr>SassoonCRInfant</vt:lpstr>
      <vt:lpstr>SassoonPrimaryInfant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Jersey Education Committee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Dave Bryant</dc:creator>
  <cp:lastModifiedBy>A Harrison</cp:lastModifiedBy>
  <cp:revision>231</cp:revision>
  <dcterms:created xsi:type="dcterms:W3CDTF">2000-10-14T08:46:00Z</dcterms:created>
  <dcterms:modified xsi:type="dcterms:W3CDTF">2020-05-09T20:06:26Z</dcterms:modified>
</cp:coreProperties>
</file>